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95dae34c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95dae34c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4966baa61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4966baa61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For confusion matrix, the paper assigned to us has already provided four standard confusion matrix constructed from Associated Press 1988. And we found the corresponding corpus from the R package ‘topicmodels’ so that we are able calculate the word frequencies from it. But by adopting this version, we </a:t>
            </a:r>
            <a:r>
              <a:rPr lang="en-GB"/>
              <a:t>are only evaluating how much the matrix helps, we also want evaluate the overall idea, rather than just the original method based on the original matrix.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4966baa61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966baa61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a:t>
            </a:r>
            <a:r>
              <a:rPr lang="en-GB"/>
              <a:t>e also want evaluate the overall idea, rather than just the original method based on the original matrix, so we adopted ground truth data as our corpus to construct our own confusion matrices. In order to accomplish text alignment, we only kept those matched lines with same number of tokens for corpus construction, which is about 80% of all data, this ensures that we still get enough amount of corpus to create a reliable confusion matrices.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4966baa61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4966baa61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 are the two examples of our own confusion matrices. If we take a look on substitution matrix, the frequency number of the character l substituted by the character i is extremely high, which totally make sense, because they look very similar to each other.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4966baa61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4966baa61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With P(c) and P(t|c) available, now we are able to choose the best candidate by computing the </a:t>
            </a:r>
            <a:r>
              <a:rPr lang="en-GB"/>
              <a:t>multiply them together. And then correct the word error predicted by SVM model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4966baa619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966baa619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eva</a:t>
            </a:r>
            <a:r>
              <a:rPr lang="en-GB"/>
              <a:t>luated the performance of algorithms on word and character levels. First, with the detected garbage labels from the SVM model, the correctness of words and characters are both lower than the original OCR output among two sources (AP&amp;Goundtruth). Second, assumed if we correctly detected all errors, the word_wise precisions are improved and higher than the originals, which means the correction algorithms may have some positive effects on post processing ORC output, but it depends on the quality of detection algorithm as well.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95dae34c0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95dae34c0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Due to the natures of OCR output, some tokens would be recognized as two words, or two tokens as one word. </a:t>
            </a:r>
            <a:r>
              <a:rPr lang="en-GB"/>
              <a:t>It makes the text alignment more difficult, so w</a:t>
            </a:r>
            <a:r>
              <a:rPr lang="en-GB"/>
              <a:t>e only got the lines with same number of tokens on ground truth and tesseract files. </a:t>
            </a:r>
            <a:r>
              <a:rPr lang="en-GB"/>
              <a:t>And we also found that some features would be not very useful for detection, such as feature 8. And the limitation of correction algorithm is that it depends on the corpus size and this method didn’t consider the context of tokens. And it only gives the </a:t>
            </a:r>
            <a:r>
              <a:rPr lang="en-GB"/>
              <a:t>candidates</a:t>
            </a:r>
            <a:r>
              <a:rPr lang="en-GB"/>
              <a:t> with highest probability to change one character, when there is more than two wrong characters in one token, this method may not suit for this case.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implementation part can be divided into two parts, error detection and error correction</a:t>
            </a:r>
            <a:endParaRPr/>
          </a:p>
          <a:p>
            <a:pPr indent="0" lvl="0" marL="0" rtl="0" algn="l">
              <a:spcBef>
                <a:spcPts val="0"/>
              </a:spcBef>
              <a:spcAft>
                <a:spcPts val="0"/>
              </a:spcAft>
              <a:buNone/>
            </a:pPr>
            <a:r>
              <a:rPr lang="en-GB"/>
              <a:t>In the error detection part, we basically extracted the features of every token and label the error token, and then feed these into the SVM.</a:t>
            </a:r>
            <a:endParaRPr/>
          </a:p>
          <a:p>
            <a:pPr indent="0" lvl="0" marL="0" rtl="0" algn="l">
              <a:spcBef>
                <a:spcPts val="0"/>
              </a:spcBef>
              <a:spcAft>
                <a:spcPts val="0"/>
              </a:spcAft>
              <a:buNone/>
            </a:pPr>
            <a:r>
              <a:rPr lang="en-GB"/>
              <a:t>And in order to correct the error, we need to propose candidate corrections and choose the one with highest probability.</a:t>
            </a:r>
            <a:endParaRPr/>
          </a:p>
          <a:p>
            <a:pPr indent="0" lvl="0" marL="0" rtl="0" algn="l">
              <a:spcBef>
                <a:spcPts val="0"/>
              </a:spcBef>
              <a:spcAft>
                <a:spcPts val="0"/>
              </a:spcAft>
              <a:buNone/>
            </a:pPr>
            <a:r>
              <a:rPr lang="en-GB"/>
              <a:t>Next, I am gonna introduce more details about these two parts.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95dae34c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95dae34c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our paper for error detection, we outperformed a rule-based system. First of all, we created two lists of words and tokenized to word bases. We chose the “ground truth” files as our historical dictionary. Secondly, we extracted a couple of basic features, such as number of vowels, consonants, special symbols etc. Bigram is one important feature which was used to detect the naturalness of our words</a:t>
            </a:r>
            <a:r>
              <a:rPr lang="en-GB"/>
              <a:t>. After we extracted 14 features for every word in the tesseract outputs, we constructed labels for every word by searching the word in ground truth dictionary, Label= 1 indicates the corresponding word is not a garbage token, whereas label= 0 indicates the word is an error</a:t>
            </a:r>
            <a:endParaRPr/>
          </a:p>
          <a:p>
            <a:pPr indent="0" lvl="0" marL="0" rtl="0" algn="l">
              <a:spcBef>
                <a:spcPts val="0"/>
              </a:spcBef>
              <a:spcAft>
                <a:spcPts val="0"/>
              </a:spcAft>
              <a:buNone/>
            </a:pPr>
            <a:r>
              <a:rPr lang="en-GB"/>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95dae34c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95dae34c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a:t>
            </a:r>
            <a:r>
              <a:rPr lang="en-GB"/>
              <a:t>classify data in two categories, we use SVM which </a:t>
            </a:r>
            <a:r>
              <a:rPr lang="en-GB"/>
              <a:t>usually divides data in two different sets by finding a "line" that better separates the points just like the graphs shown on the page. SVM is very sensitive to the choice of parameters and therefore we have to tune our model like using tune.svm() method.  The two parameters we want to tune are gamma and cost. Basically gamma decides the hyperplane (line) and cost decides the margin.</a:t>
            </a:r>
            <a:endParaRPr/>
          </a:p>
          <a:p>
            <a:pPr indent="1968500" lvl="0" marL="0" rtl="0" algn="l">
              <a:lnSpc>
                <a:spcPct val="115000"/>
              </a:lnSpc>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966baa619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966baa619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final SVM model has cost equals one and gamma equals one. Here is the outcome of our model. We divided all the tokens into train set 80 % and test set 20% for A, 100% for B. In the paper D3, the authors only used test set A to evaluate their method with grid search tuning with 88% accuracy. So we consider our model is good enough with 82% accuracy. Test set B was not </a:t>
            </a:r>
            <a:r>
              <a:rPr lang="en-GB"/>
              <a:t>discussed in the paper, however, for the purpose of correction part, we need a predicted dictionary and therefore we constructed the test set B. Test set B has slightly lower accuracy (80%) than Test set A which is again “good enough”. </a:t>
            </a:r>
            <a:r>
              <a:rPr lang="en-GB"/>
              <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495dae34c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495dae34c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Given the detected word error, in order to find the best correction, we need to generate the candidate corrections</a:t>
            </a:r>
            <a:endParaRPr/>
          </a:p>
          <a:p>
            <a:pPr indent="0" lvl="0" marL="0" rtl="0" algn="l">
              <a:spcBef>
                <a:spcPts val="0"/>
              </a:spcBef>
              <a:spcAft>
                <a:spcPts val="0"/>
              </a:spcAft>
              <a:buClr>
                <a:srgbClr val="000000"/>
              </a:buClr>
              <a:buSzPts val="1100"/>
              <a:buFont typeface="Arial"/>
              <a:buNone/>
            </a:pPr>
            <a:r>
              <a:rPr lang="en-GB"/>
              <a:t>The candidate list is generated by applying any single transformation of following categories: Insertion, Deletion, Substitution and Reversal. This means we need to insert, delete or substitute a single character in the word error or switch the position of two neighbor characters.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4966baa6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966baa6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After we got the candidate list, we scored each candidate correction by applying the Bayesian combination rule P(c)*P(t | c), where P(c) is the normalized frequency of the proposed correction c appears in the corpus and the P(t |c) is the channel probability computed from four confusion matrices.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469550" y="1551450"/>
            <a:ext cx="8323200" cy="10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000000"/>
                </a:solidFill>
              </a:rPr>
              <a:t>Project: Optical Character Recognition (OCR)</a:t>
            </a:r>
            <a:endParaRPr sz="3000"/>
          </a:p>
        </p:txBody>
      </p:sp>
      <p:sp>
        <p:nvSpPr>
          <p:cNvPr id="177" name="Google Shape;177;p18"/>
          <p:cNvSpPr txBox="1"/>
          <p:nvPr>
            <p:ph idx="1" type="subTitle"/>
          </p:nvPr>
        </p:nvSpPr>
        <p:spPr>
          <a:xfrm>
            <a:off x="1140204" y="2616300"/>
            <a:ext cx="6641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Group Member :</a:t>
            </a:r>
            <a:endParaRPr b="1" sz="1400"/>
          </a:p>
          <a:p>
            <a:pPr indent="0" lvl="0" marL="0" rtl="0" algn="l">
              <a:spcBef>
                <a:spcPts val="0"/>
              </a:spcBef>
              <a:spcAft>
                <a:spcPts val="0"/>
              </a:spcAft>
              <a:buNone/>
            </a:pPr>
            <a:r>
              <a:rPr b="1" lang="en-GB" sz="1400"/>
              <a:t>	Anke Xu , Binglun Zhao , Huiyu Zhang , Jiansong Chen , Sen Fu</a:t>
            </a:r>
            <a:endParaRPr b="1" sz="1400"/>
          </a:p>
          <a:p>
            <a:pPr indent="0" lvl="0" marL="0" rtl="0" algn="l">
              <a:spcBef>
                <a:spcPts val="0"/>
              </a:spcBef>
              <a:spcAft>
                <a:spcPts val="0"/>
              </a:spcAft>
              <a:buNone/>
            </a:pPr>
            <a:r>
              <a:rPr b="1" lang="en-GB" sz="1400"/>
              <a:t>	</a:t>
            </a:r>
            <a:endParaRPr b="1" sz="1400"/>
          </a:p>
          <a:p>
            <a:pPr indent="0" lvl="0" marL="0" rtl="0" algn="l">
              <a:spcBef>
                <a:spcPts val="0"/>
              </a:spcBef>
              <a:spcAft>
                <a:spcPts val="0"/>
              </a:spcAft>
              <a:buNone/>
            </a:pPr>
            <a:r>
              <a:rPr b="1" lang="en-GB" sz="1400"/>
              <a:t>	</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a:t>
            </a:r>
            <a:r>
              <a:rPr lang="en-GB"/>
              <a:t>- </a:t>
            </a:r>
            <a:r>
              <a:rPr lang="en-GB" sz="1800"/>
              <a:t>Confusion matrices -version A</a:t>
            </a:r>
            <a:endParaRPr/>
          </a:p>
        </p:txBody>
      </p:sp>
      <p:sp>
        <p:nvSpPr>
          <p:cNvPr id="248" name="Google Shape;248;p27"/>
          <p:cNvSpPr txBox="1"/>
          <p:nvPr>
            <p:ph idx="1" type="body"/>
          </p:nvPr>
        </p:nvSpPr>
        <p:spPr>
          <a:xfrm>
            <a:off x="1003350" y="1908300"/>
            <a:ext cx="7775400" cy="323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Source:  Associated Press (AP) 1988  - R package ‘topicmodels’</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This version evaluates how much the matrix helps</a:t>
            </a:r>
            <a:endParaRPr sz="1800">
              <a:solidFill>
                <a:srgbClr val="24292E"/>
              </a:solidFill>
              <a:highlight>
                <a:srgbClr val="FFFFFF"/>
              </a:highlight>
              <a:latin typeface="Arial"/>
              <a:ea typeface="Arial"/>
              <a:cs typeface="Arial"/>
              <a:sym typeface="Arial"/>
            </a:endParaRPr>
          </a:p>
          <a:p>
            <a:pPr indent="0" lvl="0" marL="914400" rtl="0" algn="l">
              <a:spcBef>
                <a:spcPts val="1600"/>
              </a:spcBef>
              <a:spcAft>
                <a:spcPts val="1600"/>
              </a:spcAft>
              <a:buNone/>
            </a:pPr>
            <a:r>
              <a:t/>
            </a:r>
            <a:endParaRPr sz="1800">
              <a:solidFill>
                <a:srgbClr val="24292E"/>
              </a:solidFill>
              <a:highlight>
                <a:srgbClr val="FFFFFF"/>
              </a:highlight>
              <a:latin typeface="Arial"/>
              <a:ea typeface="Arial"/>
              <a:cs typeface="Arial"/>
              <a:sym typeface="Arial"/>
            </a:endParaRPr>
          </a:p>
        </p:txBody>
      </p:sp>
      <p:sp>
        <p:nvSpPr>
          <p:cNvPr id="249" name="Google Shape;249;p27"/>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50" name="Google Shape;250;p27"/>
          <p:cNvPicPr preferRelativeResize="0"/>
          <p:nvPr/>
        </p:nvPicPr>
        <p:blipFill>
          <a:blip r:embed="rId3">
            <a:alphaModFix/>
          </a:blip>
          <a:stretch>
            <a:fillRect/>
          </a:stretch>
        </p:blipFill>
        <p:spPr>
          <a:xfrm>
            <a:off x="2766300" y="2571750"/>
            <a:ext cx="3678456" cy="25113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 </a:t>
            </a:r>
            <a:r>
              <a:rPr lang="en-GB" sz="1800"/>
              <a:t>Confusion matrices -version B</a:t>
            </a:r>
            <a:endParaRPr/>
          </a:p>
        </p:txBody>
      </p:sp>
      <p:sp>
        <p:nvSpPr>
          <p:cNvPr id="256" name="Google Shape;256;p28"/>
          <p:cNvSpPr txBox="1"/>
          <p:nvPr>
            <p:ph idx="1" type="body"/>
          </p:nvPr>
        </p:nvSpPr>
        <p:spPr>
          <a:xfrm>
            <a:off x="1003350" y="1908300"/>
            <a:ext cx="7775400" cy="323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Source:  Ground truth data as corpus</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This version evaluates the overall idea, rather than just the original method based on the original matrix</a:t>
            </a:r>
            <a:endParaRPr sz="1800">
              <a:solidFill>
                <a:srgbClr val="24292E"/>
              </a:solidFill>
              <a:highlight>
                <a:srgbClr val="FFFFFF"/>
              </a:highlight>
              <a:latin typeface="Arial"/>
              <a:ea typeface="Arial"/>
              <a:cs typeface="Arial"/>
              <a:sym typeface="Arial"/>
            </a:endParaRPr>
          </a:p>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Construct the confusion matrices:</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Text alignment - limit the damage of a drift due to spacing</a:t>
            </a:r>
            <a:endParaRPr sz="1800">
              <a:solidFill>
                <a:srgbClr val="24292E"/>
              </a:solidFill>
              <a:highlight>
                <a:srgbClr val="FFFFFF"/>
              </a:highlight>
              <a:latin typeface="Arial"/>
              <a:ea typeface="Arial"/>
              <a:cs typeface="Arial"/>
              <a:sym typeface="Arial"/>
            </a:endParaRPr>
          </a:p>
          <a:p>
            <a:pPr indent="-342900" lvl="2" marL="13716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Only keep matched lines with same number of tokens for corpus construction </a:t>
            </a:r>
            <a:endParaRPr sz="1800">
              <a:solidFill>
                <a:srgbClr val="24292E"/>
              </a:solidFill>
              <a:highlight>
                <a:srgbClr val="FFFFFF"/>
              </a:highlight>
              <a:latin typeface="Arial"/>
              <a:ea typeface="Arial"/>
              <a:cs typeface="Arial"/>
              <a:sym typeface="Arial"/>
            </a:endParaRPr>
          </a:p>
          <a:p>
            <a:pPr indent="-342900" lvl="3" marL="18288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around 80% of all data</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Create confusion matrices: del[X,Y], add[X,Y], sub[X,Y], rev[X,Y]</a:t>
            </a:r>
            <a:endParaRPr sz="1800">
              <a:solidFill>
                <a:srgbClr val="24292E"/>
              </a:solidFill>
              <a:highlight>
                <a:srgbClr val="FFFFFF"/>
              </a:highlight>
              <a:latin typeface="Arial"/>
              <a:ea typeface="Arial"/>
              <a:cs typeface="Arial"/>
              <a:sym typeface="Arial"/>
            </a:endParaRPr>
          </a:p>
          <a:p>
            <a:pPr indent="0" lvl="0" marL="914400" rtl="0" algn="l">
              <a:spcBef>
                <a:spcPts val="1600"/>
              </a:spcBef>
              <a:spcAft>
                <a:spcPts val="1600"/>
              </a:spcAft>
              <a:buNone/>
            </a:pPr>
            <a:r>
              <a:t/>
            </a:r>
            <a:endParaRPr sz="1800">
              <a:solidFill>
                <a:srgbClr val="24292E"/>
              </a:solidFill>
              <a:highlight>
                <a:srgbClr val="FFFFFF"/>
              </a:highlight>
              <a:latin typeface="Arial"/>
              <a:ea typeface="Arial"/>
              <a:cs typeface="Arial"/>
              <a:sym typeface="Arial"/>
            </a:endParaRPr>
          </a:p>
        </p:txBody>
      </p:sp>
      <p:sp>
        <p:nvSpPr>
          <p:cNvPr id="257" name="Google Shape;257;p28"/>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 </a:t>
            </a:r>
            <a:r>
              <a:rPr lang="en-GB" sz="1800"/>
              <a:t>Confusion matrices -version B output</a:t>
            </a:r>
            <a:endParaRPr/>
          </a:p>
        </p:txBody>
      </p:sp>
      <p:sp>
        <p:nvSpPr>
          <p:cNvPr id="263" name="Google Shape;263;p29"/>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64" name="Google Shape;264;p29"/>
          <p:cNvPicPr preferRelativeResize="0"/>
          <p:nvPr/>
        </p:nvPicPr>
        <p:blipFill>
          <a:blip r:embed="rId3">
            <a:alphaModFix/>
          </a:blip>
          <a:stretch>
            <a:fillRect/>
          </a:stretch>
        </p:blipFill>
        <p:spPr>
          <a:xfrm>
            <a:off x="936750" y="2006250"/>
            <a:ext cx="3528093" cy="2984850"/>
          </a:xfrm>
          <a:prstGeom prst="rect">
            <a:avLst/>
          </a:prstGeom>
          <a:noFill/>
          <a:ln>
            <a:noFill/>
          </a:ln>
        </p:spPr>
      </p:pic>
      <p:pic>
        <p:nvPicPr>
          <p:cNvPr id="265" name="Google Shape;265;p29"/>
          <p:cNvPicPr preferRelativeResize="0"/>
          <p:nvPr/>
        </p:nvPicPr>
        <p:blipFill>
          <a:blip r:embed="rId4">
            <a:alphaModFix/>
          </a:blip>
          <a:stretch>
            <a:fillRect/>
          </a:stretch>
        </p:blipFill>
        <p:spPr>
          <a:xfrm>
            <a:off x="4722818" y="2006250"/>
            <a:ext cx="3586785" cy="2984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 - </a:t>
            </a:r>
            <a:r>
              <a:rPr lang="en-GB" sz="1800"/>
              <a:t>Output </a:t>
            </a:r>
            <a:endParaRPr/>
          </a:p>
        </p:txBody>
      </p:sp>
      <p:sp>
        <p:nvSpPr>
          <p:cNvPr id="271" name="Google Shape;271;p30"/>
          <p:cNvSpPr txBox="1"/>
          <p:nvPr>
            <p:ph idx="1" type="body"/>
          </p:nvPr>
        </p:nvSpPr>
        <p:spPr>
          <a:xfrm>
            <a:off x="992575" y="2198850"/>
            <a:ext cx="6303000" cy="26091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Choose best candidate with the highest score by computing </a:t>
            </a:r>
            <a:r>
              <a:rPr lang="en-GB" sz="1800">
                <a:solidFill>
                  <a:srgbClr val="24292E"/>
                </a:solidFill>
                <a:highlight>
                  <a:schemeClr val="lt1"/>
                </a:highlight>
                <a:latin typeface="Arial"/>
                <a:ea typeface="Arial"/>
                <a:cs typeface="Arial"/>
                <a:sym typeface="Arial"/>
              </a:rPr>
              <a:t>Pr(c)Pr(t|c)</a:t>
            </a:r>
            <a:endParaRPr sz="1800">
              <a:solidFill>
                <a:srgbClr val="24292E"/>
              </a:solidFill>
              <a:highlight>
                <a:schemeClr val="lt1"/>
              </a:highlight>
              <a:latin typeface="Arial"/>
              <a:ea typeface="Arial"/>
              <a:cs typeface="Arial"/>
              <a:sym typeface="Arial"/>
            </a:endParaRPr>
          </a:p>
          <a:p>
            <a:pPr indent="-342900" lvl="0" marL="457200" marR="0" rtl="0" algn="l">
              <a:lnSpc>
                <a:spcPct val="115000"/>
              </a:lnSpc>
              <a:spcBef>
                <a:spcPts val="0"/>
              </a:spcBef>
              <a:spcAft>
                <a:spcPts val="0"/>
              </a:spcAft>
              <a:buClr>
                <a:srgbClr val="24292E"/>
              </a:buClr>
              <a:buSzPts val="1800"/>
              <a:buFont typeface="Arial"/>
              <a:buChar char="●"/>
            </a:pPr>
            <a:r>
              <a:rPr lang="en-GB" sz="1800">
                <a:solidFill>
                  <a:srgbClr val="24292E"/>
                </a:solidFill>
                <a:highlight>
                  <a:schemeClr val="lt1"/>
                </a:highlight>
                <a:latin typeface="Arial"/>
                <a:ea typeface="Arial"/>
                <a:cs typeface="Arial"/>
                <a:sym typeface="Arial"/>
              </a:rPr>
              <a:t>Correct the word error predicted by SVM model</a:t>
            </a:r>
            <a:endParaRPr sz="1800">
              <a:solidFill>
                <a:srgbClr val="24292E"/>
              </a:solidFill>
              <a:highlight>
                <a:schemeClr val="lt1"/>
              </a:highlight>
              <a:latin typeface="Arial"/>
              <a:ea typeface="Arial"/>
              <a:cs typeface="Arial"/>
              <a:sym typeface="Arial"/>
            </a:endParaRPr>
          </a:p>
        </p:txBody>
      </p:sp>
      <p:sp>
        <p:nvSpPr>
          <p:cNvPr id="272" name="Google Shape;272;p30"/>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73" name="Google Shape;273;p30"/>
          <p:cNvPicPr preferRelativeResize="0"/>
          <p:nvPr/>
        </p:nvPicPr>
        <p:blipFill>
          <a:blip r:embed="rId3">
            <a:alphaModFix/>
          </a:blip>
          <a:stretch>
            <a:fillRect/>
          </a:stretch>
        </p:blipFill>
        <p:spPr>
          <a:xfrm>
            <a:off x="1581975" y="3493563"/>
            <a:ext cx="1989300" cy="48423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Word-level &amp; Character-level </a:t>
            </a:r>
            <a:r>
              <a:rPr lang="en-GB"/>
              <a:t>Performance</a:t>
            </a:r>
            <a:endParaRPr/>
          </a:p>
        </p:txBody>
      </p:sp>
      <p:sp>
        <p:nvSpPr>
          <p:cNvPr id="279" name="Google Shape;279;p31"/>
          <p:cNvSpPr txBox="1"/>
          <p:nvPr>
            <p:ph idx="1" type="body"/>
          </p:nvPr>
        </p:nvSpPr>
        <p:spPr>
          <a:xfrm>
            <a:off x="1068775" y="1741650"/>
            <a:ext cx="7436400" cy="26091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24292E"/>
              </a:buClr>
              <a:buSzPts val="1800"/>
              <a:buFont typeface="Arial"/>
              <a:buChar char="●"/>
            </a:pPr>
            <a:r>
              <a:rPr lang="en-GB" sz="1800" u="sng">
                <a:solidFill>
                  <a:srgbClr val="24292E"/>
                </a:solidFill>
                <a:highlight>
                  <a:schemeClr val="lt1"/>
                </a:highlight>
                <a:latin typeface="Arial"/>
                <a:ea typeface="Arial"/>
                <a:cs typeface="Arial"/>
                <a:sym typeface="Arial"/>
              </a:rPr>
              <a:t>Detection + Correction</a:t>
            </a:r>
            <a:endParaRPr sz="1800" u="sng">
              <a:solidFill>
                <a:srgbClr val="24292E"/>
              </a:solidFill>
              <a:highlight>
                <a:schemeClr val="lt1"/>
              </a:highlight>
              <a:latin typeface="Arial"/>
              <a:ea typeface="Arial"/>
              <a:cs typeface="Arial"/>
              <a:sym typeface="Arial"/>
            </a:endParaRPr>
          </a:p>
          <a:p>
            <a:pPr indent="0" lvl="0" marL="457200" marR="0" rtl="0" algn="l">
              <a:lnSpc>
                <a:spcPct val="115000"/>
              </a:lnSpc>
              <a:spcBef>
                <a:spcPts val="1600"/>
              </a:spcBef>
              <a:spcAft>
                <a:spcPts val="0"/>
              </a:spcAft>
              <a:buNone/>
            </a:pPr>
            <a:r>
              <a:t/>
            </a:r>
            <a:endParaRPr sz="1800">
              <a:solidFill>
                <a:srgbClr val="24292E"/>
              </a:solidFill>
              <a:highlight>
                <a:schemeClr val="lt1"/>
              </a:highlight>
              <a:latin typeface="Arial"/>
              <a:ea typeface="Arial"/>
              <a:cs typeface="Arial"/>
              <a:sym typeface="Arial"/>
            </a:endParaRPr>
          </a:p>
          <a:p>
            <a:pPr indent="0" lvl="0" marL="0" marR="0" rtl="0" algn="l">
              <a:lnSpc>
                <a:spcPct val="115000"/>
              </a:lnSpc>
              <a:spcBef>
                <a:spcPts val="1600"/>
              </a:spcBef>
              <a:spcAft>
                <a:spcPts val="0"/>
              </a:spcAft>
              <a:buNone/>
            </a:pPr>
            <a:r>
              <a:t/>
            </a:r>
            <a:endParaRPr sz="1800">
              <a:solidFill>
                <a:srgbClr val="24292E"/>
              </a:solidFill>
              <a:highlight>
                <a:schemeClr val="lt1"/>
              </a:highlight>
              <a:latin typeface="Arial"/>
              <a:ea typeface="Arial"/>
              <a:cs typeface="Arial"/>
              <a:sym typeface="Arial"/>
            </a:endParaRPr>
          </a:p>
          <a:p>
            <a:pPr indent="-342900" lvl="0" marL="457200" marR="0" rtl="0" algn="l">
              <a:lnSpc>
                <a:spcPct val="115000"/>
              </a:lnSpc>
              <a:spcBef>
                <a:spcPts val="1600"/>
              </a:spcBef>
              <a:spcAft>
                <a:spcPts val="0"/>
              </a:spcAft>
              <a:buClr>
                <a:srgbClr val="24292E"/>
              </a:buClr>
              <a:buSzPts val="1800"/>
              <a:buFont typeface="Arial"/>
              <a:buChar char="●"/>
            </a:pPr>
            <a:r>
              <a:rPr lang="en-GB" sz="1800" u="sng">
                <a:solidFill>
                  <a:srgbClr val="24292E"/>
                </a:solidFill>
                <a:highlight>
                  <a:schemeClr val="lt1"/>
                </a:highlight>
                <a:latin typeface="Arial"/>
                <a:ea typeface="Arial"/>
                <a:cs typeface="Arial"/>
                <a:sym typeface="Arial"/>
              </a:rPr>
              <a:t>Correction (Assuming Detected all correctly) - Just for Comparing</a:t>
            </a:r>
            <a:endParaRPr sz="1800" u="sng">
              <a:solidFill>
                <a:srgbClr val="24292E"/>
              </a:solidFill>
              <a:highlight>
                <a:schemeClr val="lt1"/>
              </a:highlight>
              <a:latin typeface="Arial"/>
              <a:ea typeface="Arial"/>
              <a:cs typeface="Arial"/>
              <a:sym typeface="Arial"/>
            </a:endParaRPr>
          </a:p>
          <a:p>
            <a:pPr indent="0" lvl="0" marL="0" marR="0" rtl="0" algn="l">
              <a:lnSpc>
                <a:spcPct val="115000"/>
              </a:lnSpc>
              <a:spcBef>
                <a:spcPts val="1600"/>
              </a:spcBef>
              <a:spcAft>
                <a:spcPts val="1600"/>
              </a:spcAft>
              <a:buNone/>
            </a:pPr>
            <a:r>
              <a:t/>
            </a:r>
            <a:endParaRPr sz="1800">
              <a:solidFill>
                <a:srgbClr val="24292E"/>
              </a:solidFill>
              <a:highlight>
                <a:schemeClr val="lt1"/>
              </a:highlight>
              <a:latin typeface="Arial"/>
              <a:ea typeface="Arial"/>
              <a:cs typeface="Arial"/>
              <a:sym typeface="Arial"/>
            </a:endParaRPr>
          </a:p>
        </p:txBody>
      </p:sp>
      <p:sp>
        <p:nvSpPr>
          <p:cNvPr id="280" name="Google Shape;280;p31"/>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Evaluation &amp; Performance</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81" name="Google Shape;281;p31"/>
          <p:cNvPicPr preferRelativeResize="0"/>
          <p:nvPr/>
        </p:nvPicPr>
        <p:blipFill>
          <a:blip r:embed="rId3">
            <a:alphaModFix/>
          </a:blip>
          <a:stretch>
            <a:fillRect/>
          </a:stretch>
        </p:blipFill>
        <p:spPr>
          <a:xfrm>
            <a:off x="4898888" y="2495639"/>
            <a:ext cx="3965863" cy="756850"/>
          </a:xfrm>
          <a:prstGeom prst="rect">
            <a:avLst/>
          </a:prstGeom>
          <a:noFill/>
          <a:ln>
            <a:noFill/>
          </a:ln>
        </p:spPr>
      </p:pic>
      <p:pic>
        <p:nvPicPr>
          <p:cNvPr id="282" name="Google Shape;282;p31"/>
          <p:cNvPicPr preferRelativeResize="0"/>
          <p:nvPr/>
        </p:nvPicPr>
        <p:blipFill>
          <a:blip r:embed="rId4">
            <a:alphaModFix/>
          </a:blip>
          <a:stretch>
            <a:fillRect/>
          </a:stretch>
        </p:blipFill>
        <p:spPr>
          <a:xfrm>
            <a:off x="270893" y="2482375"/>
            <a:ext cx="4067657" cy="770125"/>
          </a:xfrm>
          <a:prstGeom prst="rect">
            <a:avLst/>
          </a:prstGeom>
          <a:noFill/>
          <a:ln>
            <a:noFill/>
          </a:ln>
        </p:spPr>
      </p:pic>
      <p:sp>
        <p:nvSpPr>
          <p:cNvPr id="283" name="Google Shape;283;p31"/>
          <p:cNvSpPr txBox="1"/>
          <p:nvPr/>
        </p:nvSpPr>
        <p:spPr>
          <a:xfrm>
            <a:off x="811000" y="2110264"/>
            <a:ext cx="4476300" cy="5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BFA5"/>
                </a:solidFill>
              </a:rPr>
              <a:t>  </a:t>
            </a:r>
            <a:r>
              <a:rPr lang="en-GB" sz="1300">
                <a:solidFill>
                  <a:srgbClr val="00BFA5"/>
                </a:solidFill>
              </a:rPr>
              <a:t> Source 1: </a:t>
            </a:r>
            <a:r>
              <a:rPr lang="en-GB" sz="1300">
                <a:solidFill>
                  <a:srgbClr val="00BFA5"/>
                </a:solidFill>
              </a:rPr>
              <a:t> Associated Press data</a:t>
            </a:r>
            <a:endParaRPr sz="1300">
              <a:solidFill>
                <a:srgbClr val="00BFA5"/>
              </a:solidFill>
            </a:endParaRPr>
          </a:p>
        </p:txBody>
      </p:sp>
      <p:sp>
        <p:nvSpPr>
          <p:cNvPr id="284" name="Google Shape;284;p31"/>
          <p:cNvSpPr txBox="1"/>
          <p:nvPr/>
        </p:nvSpPr>
        <p:spPr>
          <a:xfrm>
            <a:off x="4523831" y="2110263"/>
            <a:ext cx="4476300" cy="59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00BFA5"/>
                </a:solidFill>
              </a:rPr>
              <a:t>    </a:t>
            </a:r>
            <a:r>
              <a:rPr lang="en-GB" sz="1300">
                <a:solidFill>
                  <a:srgbClr val="00BFA5"/>
                </a:solidFill>
              </a:rPr>
              <a:t>Source 2: Ground truth data</a:t>
            </a:r>
            <a:endParaRPr sz="1300">
              <a:solidFill>
                <a:srgbClr val="00BFA5"/>
              </a:solidFill>
            </a:endParaRPr>
          </a:p>
        </p:txBody>
      </p:sp>
      <p:cxnSp>
        <p:nvCxnSpPr>
          <p:cNvPr id="285" name="Google Shape;285;p31"/>
          <p:cNvCxnSpPr/>
          <p:nvPr/>
        </p:nvCxnSpPr>
        <p:spPr>
          <a:xfrm flipH="1">
            <a:off x="4593431" y="2389649"/>
            <a:ext cx="6600" cy="933300"/>
          </a:xfrm>
          <a:prstGeom prst="straightConnector1">
            <a:avLst/>
          </a:prstGeom>
          <a:noFill/>
          <a:ln cap="flat" cmpd="sng" w="9525">
            <a:solidFill>
              <a:schemeClr val="accent2"/>
            </a:solidFill>
            <a:prstDash val="solid"/>
            <a:round/>
            <a:headEnd len="med" w="med" type="none"/>
            <a:tailEnd len="med" w="med" type="none"/>
          </a:ln>
        </p:spPr>
      </p:cxnSp>
      <p:pic>
        <p:nvPicPr>
          <p:cNvPr id="286" name="Google Shape;286;p31"/>
          <p:cNvPicPr preferRelativeResize="0"/>
          <p:nvPr/>
        </p:nvPicPr>
        <p:blipFill>
          <a:blip r:embed="rId3">
            <a:alphaModFix/>
          </a:blip>
          <a:stretch>
            <a:fillRect/>
          </a:stretch>
        </p:blipFill>
        <p:spPr>
          <a:xfrm>
            <a:off x="4898888" y="4019639"/>
            <a:ext cx="3965863" cy="756850"/>
          </a:xfrm>
          <a:prstGeom prst="rect">
            <a:avLst/>
          </a:prstGeom>
          <a:noFill/>
          <a:ln>
            <a:noFill/>
          </a:ln>
        </p:spPr>
      </p:pic>
      <p:pic>
        <p:nvPicPr>
          <p:cNvPr id="287" name="Google Shape;287;p31"/>
          <p:cNvPicPr preferRelativeResize="0"/>
          <p:nvPr/>
        </p:nvPicPr>
        <p:blipFill>
          <a:blip r:embed="rId4">
            <a:alphaModFix/>
          </a:blip>
          <a:stretch>
            <a:fillRect/>
          </a:stretch>
        </p:blipFill>
        <p:spPr>
          <a:xfrm>
            <a:off x="270893" y="4006375"/>
            <a:ext cx="4067657" cy="770125"/>
          </a:xfrm>
          <a:prstGeom prst="rect">
            <a:avLst/>
          </a:prstGeom>
          <a:noFill/>
          <a:ln>
            <a:noFill/>
          </a:ln>
        </p:spPr>
      </p:pic>
      <p:sp>
        <p:nvSpPr>
          <p:cNvPr id="288" name="Google Shape;288;p31"/>
          <p:cNvSpPr txBox="1"/>
          <p:nvPr/>
        </p:nvSpPr>
        <p:spPr>
          <a:xfrm>
            <a:off x="811000" y="3634264"/>
            <a:ext cx="4476300" cy="5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BFA5"/>
                </a:solidFill>
              </a:rPr>
              <a:t>   </a:t>
            </a:r>
            <a:r>
              <a:rPr lang="en-GB" sz="1300">
                <a:solidFill>
                  <a:srgbClr val="00BFA5"/>
                </a:solidFill>
              </a:rPr>
              <a:t>Source 1:  Associated Press data</a:t>
            </a:r>
            <a:endParaRPr sz="1300">
              <a:solidFill>
                <a:srgbClr val="00BFA5"/>
              </a:solidFill>
            </a:endParaRPr>
          </a:p>
        </p:txBody>
      </p:sp>
      <p:sp>
        <p:nvSpPr>
          <p:cNvPr id="289" name="Google Shape;289;p31"/>
          <p:cNvSpPr txBox="1"/>
          <p:nvPr/>
        </p:nvSpPr>
        <p:spPr>
          <a:xfrm>
            <a:off x="4523831" y="3634263"/>
            <a:ext cx="4476300" cy="59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00BFA5"/>
                </a:solidFill>
              </a:rPr>
              <a:t>    </a:t>
            </a:r>
            <a:r>
              <a:rPr lang="en-GB" sz="1300">
                <a:solidFill>
                  <a:srgbClr val="00BFA5"/>
                </a:solidFill>
              </a:rPr>
              <a:t>Source 2: Ground truth data</a:t>
            </a:r>
            <a:endParaRPr sz="1300">
              <a:solidFill>
                <a:srgbClr val="00BFA5"/>
              </a:solidFill>
            </a:endParaRPr>
          </a:p>
        </p:txBody>
      </p:sp>
      <p:pic>
        <p:nvPicPr>
          <p:cNvPr id="290" name="Google Shape;290;p31"/>
          <p:cNvPicPr preferRelativeResize="0"/>
          <p:nvPr/>
        </p:nvPicPr>
        <p:blipFill>
          <a:blip r:embed="rId5">
            <a:alphaModFix/>
          </a:blip>
          <a:stretch>
            <a:fillRect/>
          </a:stretch>
        </p:blipFill>
        <p:spPr>
          <a:xfrm>
            <a:off x="290975" y="4018625"/>
            <a:ext cx="4067651" cy="767875"/>
          </a:xfrm>
          <a:prstGeom prst="rect">
            <a:avLst/>
          </a:prstGeom>
          <a:noFill/>
          <a:ln>
            <a:noFill/>
          </a:ln>
        </p:spPr>
      </p:pic>
      <p:pic>
        <p:nvPicPr>
          <p:cNvPr id="291" name="Google Shape;291;p31"/>
          <p:cNvPicPr preferRelativeResize="0"/>
          <p:nvPr/>
        </p:nvPicPr>
        <p:blipFill>
          <a:blip r:embed="rId6">
            <a:alphaModFix/>
          </a:blip>
          <a:stretch>
            <a:fillRect/>
          </a:stretch>
        </p:blipFill>
        <p:spPr>
          <a:xfrm>
            <a:off x="4898900" y="4019650"/>
            <a:ext cx="3965850" cy="776036"/>
          </a:xfrm>
          <a:prstGeom prst="rect">
            <a:avLst/>
          </a:prstGeom>
          <a:noFill/>
          <a:ln>
            <a:noFill/>
          </a:ln>
        </p:spPr>
      </p:pic>
      <p:cxnSp>
        <p:nvCxnSpPr>
          <p:cNvPr id="292" name="Google Shape;292;p31"/>
          <p:cNvCxnSpPr/>
          <p:nvPr/>
        </p:nvCxnSpPr>
        <p:spPr>
          <a:xfrm flipH="1">
            <a:off x="4593431" y="3932913"/>
            <a:ext cx="6600" cy="93330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Limitation</a:t>
            </a:r>
            <a:endParaRPr/>
          </a:p>
        </p:txBody>
      </p:sp>
      <p:sp>
        <p:nvSpPr>
          <p:cNvPr id="298" name="Google Shape;298;p32"/>
          <p:cNvSpPr txBox="1"/>
          <p:nvPr>
            <p:ph idx="4294967295" type="body"/>
          </p:nvPr>
        </p:nvSpPr>
        <p:spPr>
          <a:xfrm>
            <a:off x="1003375" y="2078875"/>
            <a:ext cx="7414800" cy="271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Arial"/>
              <a:buChar char="●"/>
            </a:pPr>
            <a:r>
              <a:rPr lang="en-GB" sz="1800">
                <a:solidFill>
                  <a:srgbClr val="FFFFFF"/>
                </a:solidFill>
                <a:latin typeface="Arial"/>
                <a:ea typeface="Arial"/>
                <a:cs typeface="Arial"/>
                <a:sym typeface="Arial"/>
              </a:rPr>
              <a:t>The methodology of text processing.</a:t>
            </a:r>
            <a:endParaRPr sz="1800">
              <a:solidFill>
                <a:srgbClr val="FFFFFF"/>
              </a:solidFill>
              <a:latin typeface="Arial"/>
              <a:ea typeface="Arial"/>
              <a:cs typeface="Arial"/>
              <a:sym typeface="Arial"/>
            </a:endParaRPr>
          </a:p>
          <a:p>
            <a:pPr indent="-342900" lvl="0" marL="457200" rtl="0" algn="l">
              <a:spcBef>
                <a:spcPts val="0"/>
              </a:spcBef>
              <a:spcAft>
                <a:spcPts val="0"/>
              </a:spcAft>
              <a:buClr>
                <a:srgbClr val="FFFFFF"/>
              </a:buClr>
              <a:buSzPts val="1800"/>
              <a:buFont typeface="Arial"/>
              <a:buChar char="●"/>
            </a:pPr>
            <a:r>
              <a:rPr lang="en-GB" sz="1800">
                <a:solidFill>
                  <a:srgbClr val="FFFFFF"/>
                </a:solidFill>
                <a:latin typeface="Arial"/>
                <a:ea typeface="Arial"/>
                <a:cs typeface="Arial"/>
                <a:sym typeface="Arial"/>
              </a:rPr>
              <a:t>Features of detection.</a:t>
            </a:r>
            <a:endParaRPr sz="1800">
              <a:solidFill>
                <a:srgbClr val="FFFFFF"/>
              </a:solidFill>
              <a:latin typeface="Arial"/>
              <a:ea typeface="Arial"/>
              <a:cs typeface="Arial"/>
              <a:sym typeface="Arial"/>
            </a:endParaRPr>
          </a:p>
          <a:p>
            <a:pPr indent="-342900" lvl="0" marL="457200" rtl="0" algn="l">
              <a:spcBef>
                <a:spcPts val="0"/>
              </a:spcBef>
              <a:spcAft>
                <a:spcPts val="0"/>
              </a:spcAft>
              <a:buClr>
                <a:srgbClr val="FFFFFF"/>
              </a:buClr>
              <a:buSzPts val="1800"/>
              <a:buFont typeface="Arial"/>
              <a:buChar char="●"/>
            </a:pPr>
            <a:r>
              <a:rPr lang="en-GB" sz="1800">
                <a:solidFill>
                  <a:schemeClr val="lt1"/>
                </a:solidFill>
                <a:latin typeface="Arial"/>
                <a:ea typeface="Arial"/>
                <a:cs typeface="Arial"/>
                <a:sym typeface="Arial"/>
              </a:rPr>
              <a:t>Due to Corpus size and one-step correction without context, error may still remain in the “corrected” word.</a:t>
            </a:r>
            <a:endParaRPr sz="1800">
              <a:solidFill>
                <a:srgbClr val="FFFFFF"/>
              </a:solidFill>
              <a:latin typeface="Arial"/>
              <a:ea typeface="Arial"/>
              <a:cs typeface="Arial"/>
              <a:sym typeface="Arial"/>
            </a:endParaRPr>
          </a:p>
          <a:p>
            <a:pPr indent="0" lvl="0" marL="914400" rtl="0" algn="l">
              <a:spcBef>
                <a:spcPts val="1600"/>
              </a:spcBef>
              <a:spcAft>
                <a:spcPts val="0"/>
              </a:spcAft>
              <a:buNone/>
            </a:pPr>
            <a:r>
              <a:t/>
            </a:r>
            <a:endParaRPr sz="1800">
              <a:solidFill>
                <a:srgbClr val="24292E"/>
              </a:solidFill>
              <a:latin typeface="Arial"/>
              <a:ea typeface="Arial"/>
              <a:cs typeface="Arial"/>
              <a:sym typeface="Arial"/>
            </a:endParaRPr>
          </a:p>
          <a:p>
            <a:pPr indent="0" lvl="0" marL="1371600" rtl="0" algn="l">
              <a:spcBef>
                <a:spcPts val="1600"/>
              </a:spcBef>
              <a:spcAft>
                <a:spcPts val="1600"/>
              </a:spcAft>
              <a:buNone/>
            </a:pPr>
            <a:r>
              <a:t/>
            </a:r>
            <a:endParaRPr sz="1800">
              <a:solidFill>
                <a:srgbClr val="24292E"/>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3"/>
          <p:cNvSpPr txBox="1"/>
          <p:nvPr>
            <p:ph type="ctrTitle"/>
          </p:nvPr>
        </p:nvSpPr>
        <p:spPr>
          <a:xfrm>
            <a:off x="2758650" y="1883550"/>
            <a:ext cx="3626700" cy="111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000">
                <a:solidFill>
                  <a:srgbClr val="000000"/>
                </a:solidFill>
              </a:rPr>
              <a:t>THANK YOU</a:t>
            </a:r>
            <a:endParaRPr sz="3000">
              <a:solidFill>
                <a:srgbClr val="000000"/>
              </a:solidFill>
            </a:endParaRPr>
          </a:p>
          <a:p>
            <a:pPr indent="0" lvl="0" marL="0" rtl="0" algn="ctr">
              <a:spcBef>
                <a:spcPts val="0"/>
              </a:spcBef>
              <a:spcAft>
                <a:spcPts val="0"/>
              </a:spcAft>
              <a:buNone/>
            </a:pPr>
            <a:r>
              <a:rPr lang="en-GB" sz="3000">
                <a:solidFill>
                  <a:srgbClr val="000000"/>
                </a:solidFill>
              </a:rPr>
              <a:t>ANY QUESTIONS?</a:t>
            </a:r>
            <a:endParaRPr sz="30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715350"/>
            <a:ext cx="5134200" cy="12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Outline</a:t>
            </a:r>
            <a:endParaRPr sz="3600"/>
          </a:p>
        </p:txBody>
      </p:sp>
      <p:sp>
        <p:nvSpPr>
          <p:cNvPr id="183" name="Google Shape;183;p19"/>
          <p:cNvSpPr txBox="1"/>
          <p:nvPr/>
        </p:nvSpPr>
        <p:spPr>
          <a:xfrm>
            <a:off x="1350858" y="1402512"/>
            <a:ext cx="26739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Raleway"/>
                <a:ea typeface="Raleway"/>
                <a:cs typeface="Raleway"/>
                <a:sym typeface="Raleway"/>
              </a:rPr>
              <a:t>Project Objective</a:t>
            </a:r>
            <a:endParaRPr sz="1800">
              <a:solidFill>
                <a:srgbClr val="FFFFFF"/>
              </a:solidFill>
              <a:latin typeface="Raleway"/>
              <a:ea typeface="Raleway"/>
              <a:cs typeface="Raleway"/>
              <a:sym typeface="Raleway"/>
            </a:endParaRPr>
          </a:p>
        </p:txBody>
      </p:sp>
      <p:sp>
        <p:nvSpPr>
          <p:cNvPr id="184" name="Google Shape;184;p19"/>
          <p:cNvSpPr txBox="1"/>
          <p:nvPr/>
        </p:nvSpPr>
        <p:spPr>
          <a:xfrm>
            <a:off x="1350848" y="3081175"/>
            <a:ext cx="31185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Raleway"/>
                <a:ea typeface="Raleway"/>
                <a:cs typeface="Raleway"/>
                <a:sym typeface="Raleway"/>
              </a:rPr>
              <a:t>Evaluation &amp; Performance</a:t>
            </a:r>
            <a:endParaRPr sz="1800">
              <a:solidFill>
                <a:srgbClr val="FFFFFF"/>
              </a:solidFill>
              <a:latin typeface="Raleway"/>
              <a:ea typeface="Raleway"/>
              <a:cs typeface="Raleway"/>
              <a:sym typeface="Raleway"/>
            </a:endParaRPr>
          </a:p>
        </p:txBody>
      </p:sp>
      <p:sp>
        <p:nvSpPr>
          <p:cNvPr id="185" name="Google Shape;185;p19"/>
          <p:cNvSpPr txBox="1"/>
          <p:nvPr/>
        </p:nvSpPr>
        <p:spPr>
          <a:xfrm>
            <a:off x="1350850" y="2385600"/>
            <a:ext cx="36369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Raleway"/>
                <a:ea typeface="Raleway"/>
                <a:cs typeface="Raleway"/>
                <a:sym typeface="Raleway"/>
              </a:rPr>
              <a:t>Process &amp; Implementation</a:t>
            </a:r>
            <a:endParaRPr sz="18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 &amp; Task</a:t>
            </a:r>
            <a:endParaRPr/>
          </a:p>
        </p:txBody>
      </p:sp>
      <p:sp>
        <p:nvSpPr>
          <p:cNvPr id="191" name="Google Shape;191;p20"/>
          <p:cNvSpPr txBox="1"/>
          <p:nvPr>
            <p:ph idx="1" type="body"/>
          </p:nvPr>
        </p:nvSpPr>
        <p:spPr>
          <a:xfrm>
            <a:off x="1003375" y="2078875"/>
            <a:ext cx="7414800" cy="2844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OCR is a technology that enables you to convert different types of documents into editable and searchable data.</a:t>
            </a:r>
            <a:endParaRPr sz="1400">
              <a:solidFill>
                <a:srgbClr val="24292E"/>
              </a:solidFill>
              <a:highlight>
                <a:srgbClr val="FFFFFF"/>
              </a:highlight>
              <a:latin typeface="Arial"/>
              <a:ea typeface="Arial"/>
              <a:cs typeface="Arial"/>
              <a:sym typeface="Arial"/>
            </a:endParaRPr>
          </a:p>
          <a:p>
            <a:pPr indent="-317500" lvl="0" marL="4572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Our task is to implement and evaluate an algorithm for OCR post-processing to enhance Tesseract OCR output</a:t>
            </a:r>
            <a:endParaRPr sz="1400">
              <a:solidFill>
                <a:srgbClr val="24292E"/>
              </a:solidFill>
              <a:highlight>
                <a:srgbClr val="FFFFFF"/>
              </a:highlight>
              <a:latin typeface="Arial"/>
              <a:ea typeface="Arial"/>
              <a:cs typeface="Arial"/>
              <a:sym typeface="Arial"/>
            </a:endParaRPr>
          </a:p>
          <a:p>
            <a:pPr indent="-317500" lvl="1" marL="9144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Data Source: </a:t>
            </a:r>
            <a:endParaRPr sz="1400">
              <a:solidFill>
                <a:srgbClr val="24292E"/>
              </a:solidFill>
              <a:highlight>
                <a:srgbClr val="FFFFFF"/>
              </a:highlight>
              <a:latin typeface="Arial"/>
              <a:ea typeface="Arial"/>
              <a:cs typeface="Arial"/>
              <a:sym typeface="Arial"/>
            </a:endParaRPr>
          </a:p>
          <a:p>
            <a:pPr indent="-317500" lvl="2" marL="13716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A set of 100 pairs of text files</a:t>
            </a:r>
            <a:endParaRPr sz="1400">
              <a:solidFill>
                <a:srgbClr val="24292E"/>
              </a:solidFill>
              <a:highlight>
                <a:srgbClr val="FFFFFF"/>
              </a:highlight>
              <a:latin typeface="Arial"/>
              <a:ea typeface="Arial"/>
              <a:cs typeface="Arial"/>
              <a:sym typeface="Arial"/>
            </a:endParaRPr>
          </a:p>
          <a:p>
            <a:pPr indent="-317500" lvl="1" marL="9144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Algorithm Source: </a:t>
            </a:r>
            <a:endParaRPr sz="1400">
              <a:solidFill>
                <a:srgbClr val="24292E"/>
              </a:solidFill>
              <a:highlight>
                <a:srgbClr val="FFFFFF"/>
              </a:highlight>
              <a:latin typeface="Arial"/>
              <a:ea typeface="Arial"/>
              <a:cs typeface="Arial"/>
              <a:sym typeface="Arial"/>
            </a:endParaRPr>
          </a:p>
          <a:p>
            <a:pPr indent="-317500" lvl="2" marL="13716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Recognizing Garbage in OCR Output on Historical Documents (D3)</a:t>
            </a:r>
            <a:endParaRPr sz="1400">
              <a:solidFill>
                <a:srgbClr val="24292E"/>
              </a:solidFill>
              <a:highlight>
                <a:srgbClr val="FFFFFF"/>
              </a:highlight>
              <a:latin typeface="Arial"/>
              <a:ea typeface="Arial"/>
              <a:cs typeface="Arial"/>
              <a:sym typeface="Arial"/>
            </a:endParaRPr>
          </a:p>
          <a:p>
            <a:pPr indent="-317500" lvl="2" marL="1371600" rtl="0" algn="l">
              <a:spcBef>
                <a:spcPts val="0"/>
              </a:spcBef>
              <a:spcAft>
                <a:spcPts val="0"/>
              </a:spcAft>
              <a:buClr>
                <a:srgbClr val="24292E"/>
              </a:buClr>
              <a:buSzPts val="1400"/>
              <a:buFont typeface="Arial"/>
              <a:buChar char="■"/>
            </a:pPr>
            <a:r>
              <a:rPr lang="en-GB" sz="1400">
                <a:solidFill>
                  <a:srgbClr val="24292E"/>
                </a:solidFill>
                <a:highlight>
                  <a:srgbClr val="FFFFFF"/>
                </a:highlight>
                <a:latin typeface="Arial"/>
                <a:ea typeface="Arial"/>
                <a:cs typeface="Arial"/>
                <a:sym typeface="Arial"/>
              </a:rPr>
              <a:t>Probability scoring for spelling correction (C3)</a:t>
            </a:r>
            <a:endParaRPr sz="1400">
              <a:solidFill>
                <a:srgbClr val="24292E"/>
              </a:solidFill>
              <a:highlight>
                <a:srgbClr val="FFFFFF"/>
              </a:highlight>
              <a:latin typeface="Arial"/>
              <a:ea typeface="Arial"/>
              <a:cs typeface="Arial"/>
              <a:sym typeface="Arial"/>
            </a:endParaRPr>
          </a:p>
        </p:txBody>
      </p:sp>
      <p:sp>
        <p:nvSpPr>
          <p:cNvPr id="192" name="Google Shape;192;p20"/>
          <p:cNvSpPr txBox="1"/>
          <p:nvPr/>
        </p:nvSpPr>
        <p:spPr>
          <a:xfrm>
            <a:off x="41575" y="-294700"/>
            <a:ext cx="26322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Project Objective</a:t>
            </a:r>
            <a:endParaRPr sz="1800">
              <a:solidFill>
                <a:srgbClr val="666666"/>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729450" y="1322450"/>
            <a:ext cx="4788300" cy="8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Implementation</a:t>
            </a:r>
            <a:r>
              <a:rPr lang="en-GB" sz="3000"/>
              <a:t> process</a:t>
            </a:r>
            <a:endParaRPr sz="3000"/>
          </a:p>
        </p:txBody>
      </p:sp>
      <p:sp>
        <p:nvSpPr>
          <p:cNvPr id="198" name="Google Shape;198;p21"/>
          <p:cNvSpPr/>
          <p:nvPr/>
        </p:nvSpPr>
        <p:spPr>
          <a:xfrm>
            <a:off x="1400790" y="22429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9" name="Google Shape;199;p21"/>
          <p:cNvSpPr txBox="1"/>
          <p:nvPr>
            <p:ph idx="4294967295" type="body"/>
          </p:nvPr>
        </p:nvSpPr>
        <p:spPr>
          <a:xfrm>
            <a:off x="1847700" y="2186975"/>
            <a:ext cx="4682100" cy="120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Error Detection</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Feature Extraction and label making</a:t>
            </a:r>
            <a:endParaRPr sz="1800">
              <a:solidFill>
                <a:srgbClr val="FFFFFF"/>
              </a:solidFill>
            </a:endParaRPr>
          </a:p>
          <a:p>
            <a:pPr indent="-342900" lvl="0" marL="457200" rtl="0" algn="l">
              <a:spcBef>
                <a:spcPts val="0"/>
              </a:spcBef>
              <a:spcAft>
                <a:spcPts val="0"/>
              </a:spcAft>
              <a:buClr>
                <a:srgbClr val="FFFFFF"/>
              </a:buClr>
              <a:buSzPts val="1800"/>
              <a:buChar char="●"/>
            </a:pPr>
            <a:r>
              <a:rPr lang="en-GB" sz="1800">
                <a:solidFill>
                  <a:srgbClr val="FFFFFF"/>
                </a:solidFill>
              </a:rPr>
              <a:t>SVM</a:t>
            </a:r>
            <a:endParaRPr sz="1800">
              <a:solidFill>
                <a:srgbClr val="FFFFFF"/>
              </a:solidFill>
            </a:endParaRPr>
          </a:p>
        </p:txBody>
      </p:sp>
      <p:sp>
        <p:nvSpPr>
          <p:cNvPr id="200" name="Google Shape;200;p21"/>
          <p:cNvSpPr/>
          <p:nvPr/>
        </p:nvSpPr>
        <p:spPr>
          <a:xfrm>
            <a:off x="1354015" y="35771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1" name="Google Shape;201;p21"/>
          <p:cNvSpPr txBox="1"/>
          <p:nvPr>
            <p:ph idx="4294967295" type="body"/>
          </p:nvPr>
        </p:nvSpPr>
        <p:spPr>
          <a:xfrm>
            <a:off x="1847700" y="3577100"/>
            <a:ext cx="5661900" cy="140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Error Correction</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Propose candidate corrections</a:t>
            </a:r>
            <a:endParaRPr sz="1800">
              <a:solidFill>
                <a:srgbClr val="FFFFFF"/>
              </a:solidFill>
            </a:endParaRPr>
          </a:p>
          <a:p>
            <a:pPr indent="-342900" lvl="0" marL="457200" rtl="0" algn="l">
              <a:spcBef>
                <a:spcPts val="0"/>
              </a:spcBef>
              <a:spcAft>
                <a:spcPts val="0"/>
              </a:spcAft>
              <a:buClr>
                <a:srgbClr val="FFFFFF"/>
              </a:buClr>
              <a:buSzPts val="1800"/>
              <a:buChar char="●"/>
            </a:pPr>
            <a:r>
              <a:rPr lang="en-GB" sz="1800">
                <a:solidFill>
                  <a:srgbClr val="FFFFFF"/>
                </a:solidFill>
              </a:rPr>
              <a:t>Scoring</a:t>
            </a:r>
            <a:endParaRPr sz="1800">
              <a:solidFill>
                <a:srgbClr val="FFFFFF"/>
              </a:solidFill>
            </a:endParaRPr>
          </a:p>
        </p:txBody>
      </p:sp>
      <p:sp>
        <p:nvSpPr>
          <p:cNvPr id="202" name="Google Shape;202;p21"/>
          <p:cNvSpPr txBox="1"/>
          <p:nvPr/>
        </p:nvSpPr>
        <p:spPr>
          <a:xfrm>
            <a:off x="41575" y="-294700"/>
            <a:ext cx="3951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Detection - </a:t>
            </a:r>
            <a:r>
              <a:rPr lang="en-GB" sz="1800"/>
              <a:t>Feature Extraction</a:t>
            </a:r>
            <a:endParaRPr sz="1800"/>
          </a:p>
        </p:txBody>
      </p:sp>
      <p:sp>
        <p:nvSpPr>
          <p:cNvPr id="208" name="Google Shape;208;p22"/>
          <p:cNvSpPr txBox="1"/>
          <p:nvPr>
            <p:ph idx="1" type="body"/>
          </p:nvPr>
        </p:nvSpPr>
        <p:spPr>
          <a:xfrm>
            <a:off x="1003375" y="2078875"/>
            <a:ext cx="7751400" cy="283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24292E"/>
              </a:buClr>
              <a:buSzPts val="1400"/>
              <a:buChar char="●"/>
            </a:pPr>
            <a:r>
              <a:rPr lang="en-GB" sz="1400">
                <a:solidFill>
                  <a:srgbClr val="24292E"/>
                </a:solidFill>
                <a:highlight>
                  <a:srgbClr val="FFFFFF"/>
                </a:highlight>
              </a:rPr>
              <a:t>Create two lists of words: one contains ground truth as dictionary, the other contains tesseract outputs</a:t>
            </a:r>
            <a:endParaRPr sz="1400">
              <a:solidFill>
                <a:srgbClr val="24292E"/>
              </a:solidFill>
              <a:highlight>
                <a:srgbClr val="FFFFFF"/>
              </a:highlight>
            </a:endParaRPr>
          </a:p>
          <a:p>
            <a:pPr indent="-304800" lvl="1" marL="914400" rtl="0" algn="l">
              <a:spcBef>
                <a:spcPts val="0"/>
              </a:spcBef>
              <a:spcAft>
                <a:spcPts val="0"/>
              </a:spcAft>
              <a:buClr>
                <a:srgbClr val="24292E"/>
              </a:buClr>
              <a:buSzPts val="1200"/>
              <a:buChar char="○"/>
            </a:pPr>
            <a:r>
              <a:rPr lang="en-GB" sz="1200">
                <a:solidFill>
                  <a:srgbClr val="24292E"/>
                </a:solidFill>
                <a:highlight>
                  <a:srgbClr val="FFFFFF"/>
                </a:highlight>
              </a:rPr>
              <a:t>Tokenized to word bases</a:t>
            </a:r>
            <a:endParaRPr sz="1200">
              <a:solidFill>
                <a:srgbClr val="24292E"/>
              </a:solidFill>
              <a:highlight>
                <a:srgbClr val="FFFFFF"/>
              </a:highlight>
            </a:endParaRPr>
          </a:p>
          <a:p>
            <a:pPr indent="-317500" lvl="0" marL="457200" rtl="0" algn="l">
              <a:spcBef>
                <a:spcPts val="0"/>
              </a:spcBef>
              <a:spcAft>
                <a:spcPts val="0"/>
              </a:spcAft>
              <a:buClr>
                <a:srgbClr val="24292E"/>
              </a:buClr>
              <a:buSzPts val="1400"/>
              <a:buChar char="●"/>
            </a:pPr>
            <a:r>
              <a:rPr lang="en-GB" sz="1400">
                <a:solidFill>
                  <a:srgbClr val="24292E"/>
                </a:solidFill>
                <a:highlight>
                  <a:srgbClr val="FFFFFF"/>
                </a:highlight>
              </a:rPr>
              <a:t>Extract 14 features for </a:t>
            </a:r>
            <a:r>
              <a:rPr lang="en-GB" sz="1400">
                <a:solidFill>
                  <a:srgbClr val="24292E"/>
                </a:solidFill>
                <a:highlight>
                  <a:schemeClr val="lt1"/>
                </a:highlight>
              </a:rPr>
              <a:t>every word in tesseract outputs </a:t>
            </a:r>
            <a:endParaRPr sz="1400">
              <a:solidFill>
                <a:srgbClr val="24292E"/>
              </a:solidFill>
              <a:highlight>
                <a:srgbClr val="FFFFFF"/>
              </a:highlight>
            </a:endParaRPr>
          </a:p>
          <a:p>
            <a:pPr indent="-304800" lvl="1" marL="914400" rtl="0" algn="l">
              <a:spcBef>
                <a:spcPts val="0"/>
              </a:spcBef>
              <a:spcAft>
                <a:spcPts val="0"/>
              </a:spcAft>
              <a:buClr>
                <a:srgbClr val="24292E"/>
              </a:buClr>
              <a:buSzPts val="1200"/>
              <a:buChar char="○"/>
            </a:pPr>
            <a:r>
              <a:rPr lang="en-GB" sz="1200">
                <a:solidFill>
                  <a:srgbClr val="24292E"/>
                </a:solidFill>
                <a:highlight>
                  <a:srgbClr val="FFFFFF"/>
                </a:highlight>
              </a:rPr>
              <a:t>Most basic: </a:t>
            </a:r>
            <a:r>
              <a:rPr lang="en-GB" sz="1200">
                <a:solidFill>
                  <a:srgbClr val="24292E"/>
                </a:solidFill>
                <a:highlight>
                  <a:srgbClr val="FFFFFF"/>
                </a:highlight>
              </a:rPr>
              <a:t>l</a:t>
            </a:r>
            <a:r>
              <a:rPr lang="en-GB" sz="1200">
                <a:solidFill>
                  <a:srgbClr val="24292E"/>
                </a:solidFill>
                <a:highlight>
                  <a:srgbClr val="FFFFFF"/>
                </a:highlight>
              </a:rPr>
              <a:t>ength; number of vowels, consonants, special symbols, upper/lower case, digits</a:t>
            </a:r>
            <a:endParaRPr sz="1200">
              <a:solidFill>
                <a:srgbClr val="24292E"/>
              </a:solidFill>
              <a:highlight>
                <a:srgbClr val="FFFFFF"/>
              </a:highlight>
            </a:endParaRPr>
          </a:p>
          <a:p>
            <a:pPr indent="-304800" lvl="1" marL="914400" rtl="0" algn="l">
              <a:lnSpc>
                <a:spcPct val="150000"/>
              </a:lnSpc>
              <a:spcBef>
                <a:spcPts val="0"/>
              </a:spcBef>
              <a:spcAft>
                <a:spcPts val="0"/>
              </a:spcAft>
              <a:buClr>
                <a:srgbClr val="24292E"/>
              </a:buClr>
              <a:buSzPts val="1200"/>
              <a:buChar char="○"/>
            </a:pPr>
            <a:r>
              <a:rPr lang="en-GB" sz="1200">
                <a:solidFill>
                  <a:srgbClr val="24292E"/>
                </a:solidFill>
                <a:highlight>
                  <a:srgbClr val="FFFFFF"/>
                </a:highlight>
              </a:rPr>
              <a:t>Consecutive same symbol; consecutive consonants; most frequent symbol; non-alphabetical symbols</a:t>
            </a:r>
            <a:endParaRPr sz="1200">
              <a:solidFill>
                <a:srgbClr val="24292E"/>
              </a:solidFill>
              <a:highlight>
                <a:srgbClr val="FFFFFF"/>
              </a:highlight>
            </a:endParaRPr>
          </a:p>
          <a:p>
            <a:pPr indent="-304800" lvl="1" marL="914400" rtl="0" algn="l">
              <a:spcBef>
                <a:spcPts val="0"/>
              </a:spcBef>
              <a:spcAft>
                <a:spcPts val="0"/>
              </a:spcAft>
              <a:buClr>
                <a:srgbClr val="24292E"/>
              </a:buClr>
              <a:buSzPts val="1200"/>
              <a:buChar char="○"/>
            </a:pPr>
            <a:r>
              <a:rPr lang="en-GB" sz="1200">
                <a:solidFill>
                  <a:srgbClr val="24292E"/>
                </a:solidFill>
                <a:highlight>
                  <a:srgbClr val="FFFFFF"/>
                </a:highlight>
              </a:rPr>
              <a:t>Bigram: calculate “naturalness”:</a:t>
            </a:r>
            <a:endParaRPr sz="1200">
              <a:solidFill>
                <a:srgbClr val="24292E"/>
              </a:solidFill>
              <a:highlight>
                <a:srgbClr val="FFFFFF"/>
              </a:highlight>
            </a:endParaRPr>
          </a:p>
          <a:p>
            <a:pPr indent="-317500" lvl="0" marL="457200" rtl="0" algn="l">
              <a:spcBef>
                <a:spcPts val="0"/>
              </a:spcBef>
              <a:spcAft>
                <a:spcPts val="0"/>
              </a:spcAft>
              <a:buClr>
                <a:srgbClr val="24292E"/>
              </a:buClr>
              <a:buSzPts val="1400"/>
              <a:buChar char="●"/>
            </a:pPr>
            <a:r>
              <a:rPr lang="en-GB" sz="1400">
                <a:solidFill>
                  <a:srgbClr val="24292E"/>
                </a:solidFill>
                <a:highlight>
                  <a:srgbClr val="FFFFFF"/>
                </a:highlight>
              </a:rPr>
              <a:t>Construct labels for every word in tesseract outputs by searching the word in the ground truth dictionary</a:t>
            </a:r>
            <a:endParaRPr sz="1400">
              <a:solidFill>
                <a:srgbClr val="24292E"/>
              </a:solidFill>
              <a:highlight>
                <a:srgbClr val="FFFFFF"/>
              </a:highlight>
            </a:endParaRPr>
          </a:p>
          <a:p>
            <a:pPr indent="-304800" lvl="1" marL="914400" rtl="0" algn="l">
              <a:spcBef>
                <a:spcPts val="0"/>
              </a:spcBef>
              <a:spcAft>
                <a:spcPts val="0"/>
              </a:spcAft>
              <a:buClr>
                <a:srgbClr val="24292E"/>
              </a:buClr>
              <a:buSzPts val="1200"/>
              <a:buChar char="○"/>
            </a:pPr>
            <a:r>
              <a:rPr lang="en-GB" sz="1200">
                <a:solidFill>
                  <a:srgbClr val="24292E"/>
                </a:solidFill>
                <a:highlight>
                  <a:srgbClr val="FFFFFF"/>
                </a:highlight>
              </a:rPr>
              <a:t>Label = 1 indicates the corresponding word is not an error</a:t>
            </a:r>
            <a:endParaRPr sz="1200">
              <a:solidFill>
                <a:srgbClr val="24292E"/>
              </a:solidFill>
              <a:highlight>
                <a:srgbClr val="FFFFFF"/>
              </a:highlight>
            </a:endParaRPr>
          </a:p>
          <a:p>
            <a:pPr indent="-304800" lvl="1" marL="914400" rtl="0" algn="l">
              <a:spcBef>
                <a:spcPts val="0"/>
              </a:spcBef>
              <a:spcAft>
                <a:spcPts val="0"/>
              </a:spcAft>
              <a:buClr>
                <a:srgbClr val="24292E"/>
              </a:buClr>
              <a:buSzPts val="1200"/>
              <a:buChar char="○"/>
            </a:pPr>
            <a:r>
              <a:rPr lang="en-GB" sz="1200">
                <a:solidFill>
                  <a:srgbClr val="24292E"/>
                </a:solidFill>
                <a:highlight>
                  <a:srgbClr val="FFFFFF"/>
                </a:highlight>
              </a:rPr>
              <a:t>Label = 0 indicates the corresponding word is an error</a:t>
            </a:r>
            <a:endParaRPr sz="1400">
              <a:solidFill>
                <a:srgbClr val="24292E"/>
              </a:solidFill>
              <a:highlight>
                <a:srgbClr val="FFFFFF"/>
              </a:highlight>
            </a:endParaRPr>
          </a:p>
        </p:txBody>
      </p:sp>
      <p:sp>
        <p:nvSpPr>
          <p:cNvPr id="209" name="Google Shape;209;p22"/>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10" name="Google Shape;210;p22"/>
          <p:cNvPicPr preferRelativeResize="0"/>
          <p:nvPr/>
        </p:nvPicPr>
        <p:blipFill rotWithShape="1">
          <a:blip r:embed="rId3">
            <a:alphaModFix/>
          </a:blip>
          <a:srcRect b="14033" l="10568" r="8388" t="12878"/>
          <a:stretch/>
        </p:blipFill>
        <p:spPr>
          <a:xfrm>
            <a:off x="4158541" y="3552080"/>
            <a:ext cx="1087575" cy="281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3"/>
          <p:cNvSpPr txBox="1"/>
          <p:nvPr>
            <p:ph type="title"/>
          </p:nvPr>
        </p:nvSpPr>
        <p:spPr>
          <a:xfrm>
            <a:off x="387175"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Detection</a:t>
            </a:r>
            <a:r>
              <a:rPr lang="en-GB"/>
              <a:t>- </a:t>
            </a:r>
            <a:r>
              <a:rPr lang="en-GB" sz="1800"/>
              <a:t>Support Vector Machine (SVM)</a:t>
            </a:r>
            <a:endParaRPr/>
          </a:p>
        </p:txBody>
      </p:sp>
      <p:sp>
        <p:nvSpPr>
          <p:cNvPr id="216" name="Google Shape;216;p23"/>
          <p:cNvSpPr txBox="1"/>
          <p:nvPr>
            <p:ph idx="1" type="body"/>
          </p:nvPr>
        </p:nvSpPr>
        <p:spPr>
          <a:xfrm>
            <a:off x="337850" y="2078875"/>
            <a:ext cx="7414800" cy="2265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Classify Data in TWO Categories</a:t>
            </a:r>
            <a:endParaRPr sz="1800">
              <a:solidFill>
                <a:srgbClr val="24292E"/>
              </a:solidFill>
              <a:highlight>
                <a:srgbClr val="FFFFFF"/>
              </a:highlight>
              <a:latin typeface="Arial"/>
              <a:ea typeface="Arial"/>
              <a:cs typeface="Arial"/>
              <a:sym typeface="Arial"/>
            </a:endParaRPr>
          </a:p>
          <a:p>
            <a:pPr indent="-342900" lvl="0" marL="457200" marR="0" rtl="0" algn="l">
              <a:lnSpc>
                <a:spcPct val="115000"/>
              </a:lnSpc>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Check SVM Algo Parameters (Tune)</a:t>
            </a:r>
            <a:endParaRPr sz="1800">
              <a:solidFill>
                <a:srgbClr val="24292E"/>
              </a:solidFill>
              <a:highlight>
                <a:srgbClr val="FFFFFF"/>
              </a:highlight>
              <a:latin typeface="Arial"/>
              <a:ea typeface="Arial"/>
              <a:cs typeface="Arial"/>
              <a:sym typeface="Arial"/>
            </a:endParaRPr>
          </a:p>
          <a:p>
            <a:pPr indent="-342900" lvl="1" marL="914400" marR="0" rtl="0" algn="l">
              <a:lnSpc>
                <a:spcPct val="115000"/>
              </a:lnSpc>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SVM sensitive to the parameters</a:t>
            </a:r>
            <a:endParaRPr sz="1800">
              <a:solidFill>
                <a:srgbClr val="24292E"/>
              </a:solidFill>
              <a:highlight>
                <a:srgbClr val="FFFFFF"/>
              </a:highlight>
              <a:latin typeface="Arial"/>
              <a:ea typeface="Arial"/>
              <a:cs typeface="Arial"/>
              <a:sym typeface="Arial"/>
            </a:endParaRPr>
          </a:p>
          <a:p>
            <a:pPr indent="-342900" lvl="1" marL="914400" marR="0" rtl="0" algn="l">
              <a:lnSpc>
                <a:spcPct val="115000"/>
              </a:lnSpc>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10-fold cross validation: tune.svm</a:t>
            </a:r>
            <a:endParaRPr sz="1800">
              <a:solidFill>
                <a:srgbClr val="24292E"/>
              </a:solidFill>
              <a:highlight>
                <a:srgbClr val="FFFFFF"/>
              </a:highlight>
              <a:latin typeface="Arial"/>
              <a:ea typeface="Arial"/>
              <a:cs typeface="Arial"/>
              <a:sym typeface="Arial"/>
            </a:endParaRPr>
          </a:p>
          <a:p>
            <a:pPr indent="-342900" lvl="1" marL="914400" marR="0" rtl="0" algn="l">
              <a:lnSpc>
                <a:spcPct val="115000"/>
              </a:lnSpc>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Gamma vs. Cost</a:t>
            </a:r>
            <a:endParaRPr sz="1800">
              <a:solidFill>
                <a:srgbClr val="24292E"/>
              </a:solidFill>
              <a:highlight>
                <a:srgbClr val="FFFFFF"/>
              </a:highlight>
              <a:latin typeface="Arial"/>
              <a:ea typeface="Arial"/>
              <a:cs typeface="Arial"/>
              <a:sym typeface="Arial"/>
            </a:endParaRPr>
          </a:p>
          <a:p>
            <a:pPr indent="0" lvl="0" marL="914400" marR="0" rtl="0" algn="l">
              <a:lnSpc>
                <a:spcPct val="115000"/>
              </a:lnSpc>
              <a:spcBef>
                <a:spcPts val="1600"/>
              </a:spcBef>
              <a:spcAft>
                <a:spcPts val="0"/>
              </a:spcAft>
              <a:buNone/>
            </a:pPr>
            <a:r>
              <a:t/>
            </a:r>
            <a:endParaRPr sz="1800">
              <a:solidFill>
                <a:srgbClr val="24292E"/>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1800">
              <a:solidFill>
                <a:srgbClr val="24292E"/>
              </a:solidFill>
              <a:highlight>
                <a:srgbClr val="FFFFFF"/>
              </a:highlight>
              <a:latin typeface="Arial"/>
              <a:ea typeface="Arial"/>
              <a:cs typeface="Arial"/>
              <a:sym typeface="Arial"/>
            </a:endParaRPr>
          </a:p>
        </p:txBody>
      </p:sp>
      <p:sp>
        <p:nvSpPr>
          <p:cNvPr id="217" name="Google Shape;217;p23"/>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18" name="Google Shape;218;p23"/>
          <p:cNvPicPr preferRelativeResize="0"/>
          <p:nvPr/>
        </p:nvPicPr>
        <p:blipFill>
          <a:blip r:embed="rId3">
            <a:alphaModFix/>
          </a:blip>
          <a:stretch>
            <a:fillRect/>
          </a:stretch>
        </p:blipFill>
        <p:spPr>
          <a:xfrm>
            <a:off x="4722948" y="3405775"/>
            <a:ext cx="1823806" cy="1680575"/>
          </a:xfrm>
          <a:prstGeom prst="rect">
            <a:avLst/>
          </a:prstGeom>
          <a:noFill/>
          <a:ln>
            <a:noFill/>
          </a:ln>
        </p:spPr>
      </p:pic>
      <p:pic>
        <p:nvPicPr>
          <p:cNvPr id="219" name="Google Shape;219;p23"/>
          <p:cNvPicPr preferRelativeResize="0"/>
          <p:nvPr/>
        </p:nvPicPr>
        <p:blipFill>
          <a:blip r:embed="rId4">
            <a:alphaModFix/>
          </a:blip>
          <a:stretch>
            <a:fillRect/>
          </a:stretch>
        </p:blipFill>
        <p:spPr>
          <a:xfrm>
            <a:off x="4722950" y="1853475"/>
            <a:ext cx="1823800" cy="1436543"/>
          </a:xfrm>
          <a:prstGeom prst="rect">
            <a:avLst/>
          </a:prstGeom>
          <a:noFill/>
          <a:ln>
            <a:noFill/>
          </a:ln>
        </p:spPr>
      </p:pic>
      <p:pic>
        <p:nvPicPr>
          <p:cNvPr id="220" name="Google Shape;220;p23"/>
          <p:cNvPicPr preferRelativeResize="0"/>
          <p:nvPr/>
        </p:nvPicPr>
        <p:blipFill>
          <a:blip r:embed="rId5">
            <a:alphaModFix/>
          </a:blip>
          <a:stretch>
            <a:fillRect/>
          </a:stretch>
        </p:blipFill>
        <p:spPr>
          <a:xfrm>
            <a:off x="6648838" y="1796700"/>
            <a:ext cx="1730112" cy="3289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4"/>
          <p:cNvSpPr txBox="1"/>
          <p:nvPr>
            <p:ph type="title"/>
          </p:nvPr>
        </p:nvSpPr>
        <p:spPr>
          <a:xfrm>
            <a:off x="387175"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Detection- </a:t>
            </a:r>
            <a:r>
              <a:rPr lang="en-GB" sz="1800"/>
              <a:t>Support Vector Machine (SVM)</a:t>
            </a:r>
            <a:endParaRPr/>
          </a:p>
        </p:txBody>
      </p:sp>
      <p:sp>
        <p:nvSpPr>
          <p:cNvPr id="226" name="Google Shape;226;p24"/>
          <p:cNvSpPr txBox="1"/>
          <p:nvPr>
            <p:ph idx="1" type="body"/>
          </p:nvPr>
        </p:nvSpPr>
        <p:spPr>
          <a:xfrm>
            <a:off x="337850" y="2078875"/>
            <a:ext cx="7414800" cy="228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Point Test Result (cost = 1, gamma = 1)</a:t>
            </a:r>
            <a:endParaRPr sz="1800">
              <a:solidFill>
                <a:srgbClr val="24292E"/>
              </a:solidFill>
              <a:highlight>
                <a:srgbClr val="FFFFFF"/>
              </a:highlight>
              <a:latin typeface="Arial"/>
              <a:ea typeface="Arial"/>
              <a:cs typeface="Arial"/>
              <a:sym typeface="Arial"/>
            </a:endParaRPr>
          </a:p>
          <a:p>
            <a:pPr indent="-342900" lvl="0" marL="457200" rtl="0" algn="l">
              <a:spcBef>
                <a:spcPts val="0"/>
              </a:spcBef>
              <a:spcAft>
                <a:spcPts val="0"/>
              </a:spcAft>
              <a:buClr>
                <a:srgbClr val="24292E"/>
              </a:buClr>
              <a:buSzPts val="1800"/>
              <a:buFont typeface="Arial"/>
              <a:buChar char="●"/>
            </a:pPr>
            <a:r>
              <a:rPr lang="en-GB" sz="1800">
                <a:solidFill>
                  <a:srgbClr val="24292E"/>
                </a:solidFill>
                <a:highlight>
                  <a:schemeClr val="lt1"/>
                </a:highlight>
                <a:latin typeface="Arial"/>
                <a:ea typeface="Arial"/>
                <a:cs typeface="Arial"/>
                <a:sym typeface="Arial"/>
              </a:rPr>
              <a:t>In Our Model: (Near 300k Tokens)</a:t>
            </a:r>
            <a:endParaRPr sz="1800">
              <a:solidFill>
                <a:srgbClr val="24292E"/>
              </a:solidFill>
              <a:highlight>
                <a:schemeClr val="lt1"/>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chemeClr val="lt1"/>
                </a:highlight>
                <a:latin typeface="Arial"/>
                <a:ea typeface="Arial"/>
                <a:cs typeface="Arial"/>
                <a:sym typeface="Arial"/>
              </a:rPr>
              <a:t>Trainset: 80% all Tokens </a:t>
            </a:r>
            <a:endParaRPr sz="1800">
              <a:solidFill>
                <a:srgbClr val="24292E"/>
              </a:solidFill>
              <a:highlight>
                <a:schemeClr val="lt1"/>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chemeClr val="lt1"/>
                </a:highlight>
                <a:latin typeface="Arial"/>
                <a:ea typeface="Arial"/>
                <a:cs typeface="Arial"/>
                <a:sym typeface="Arial"/>
              </a:rPr>
              <a:t>Testset A: 20% all Tokens [Accuracy 82%]</a:t>
            </a:r>
            <a:endParaRPr sz="1800">
              <a:solidFill>
                <a:srgbClr val="24292E"/>
              </a:solidFill>
              <a:highlight>
                <a:schemeClr val="lt1"/>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chemeClr val="lt1"/>
                </a:highlight>
                <a:latin typeface="Arial"/>
                <a:ea typeface="Arial"/>
                <a:cs typeface="Arial"/>
                <a:sym typeface="Arial"/>
              </a:rPr>
              <a:t>Testset B: 100% all Tokens [Accuracy 80%]</a:t>
            </a:r>
            <a:endParaRPr sz="1800">
              <a:solidFill>
                <a:srgbClr val="24292E"/>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1800">
              <a:solidFill>
                <a:srgbClr val="24292E"/>
              </a:solidFill>
              <a:highlight>
                <a:srgbClr val="FFFFFF"/>
              </a:highlight>
              <a:latin typeface="Arial"/>
              <a:ea typeface="Arial"/>
              <a:cs typeface="Arial"/>
              <a:sym typeface="Arial"/>
            </a:endParaRPr>
          </a:p>
        </p:txBody>
      </p:sp>
      <p:sp>
        <p:nvSpPr>
          <p:cNvPr id="227" name="Google Shape;227;p24"/>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 </a:t>
            </a:r>
            <a:r>
              <a:rPr lang="en-GB"/>
              <a:t>- </a:t>
            </a:r>
            <a:r>
              <a:rPr lang="en-GB" sz="1800"/>
              <a:t>Propose candidate corrections</a:t>
            </a:r>
            <a:endParaRPr/>
          </a:p>
        </p:txBody>
      </p:sp>
      <p:sp>
        <p:nvSpPr>
          <p:cNvPr id="233" name="Google Shape;233;p25"/>
          <p:cNvSpPr txBox="1"/>
          <p:nvPr>
            <p:ph idx="1" type="body"/>
          </p:nvPr>
        </p:nvSpPr>
        <p:spPr>
          <a:xfrm>
            <a:off x="1003350" y="1908300"/>
            <a:ext cx="7414800" cy="348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The candidate list is generated by applying any single transformation of following categories:</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Insertion</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Deletion</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Substitution</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Reversal</a:t>
            </a:r>
            <a:endParaRPr sz="1800">
              <a:solidFill>
                <a:srgbClr val="24292E"/>
              </a:solidFill>
              <a:highlight>
                <a:srgbClr val="FFFFFF"/>
              </a:highlight>
              <a:latin typeface="Arial"/>
              <a:ea typeface="Arial"/>
              <a:cs typeface="Arial"/>
              <a:sym typeface="Arial"/>
            </a:endParaRPr>
          </a:p>
          <a:p>
            <a:pPr indent="0" lvl="0" marL="0" marR="0" rtl="0" algn="l">
              <a:lnSpc>
                <a:spcPct val="115000"/>
              </a:lnSpc>
              <a:spcBef>
                <a:spcPts val="1600"/>
              </a:spcBef>
              <a:spcAft>
                <a:spcPts val="1600"/>
              </a:spcAft>
              <a:buNone/>
            </a:pPr>
            <a:r>
              <a:t/>
            </a:r>
            <a:endParaRPr sz="1800">
              <a:solidFill>
                <a:srgbClr val="24292E"/>
              </a:solidFill>
              <a:highlight>
                <a:srgbClr val="FFFFFF"/>
              </a:highlight>
              <a:latin typeface="Arial"/>
              <a:ea typeface="Arial"/>
              <a:cs typeface="Arial"/>
              <a:sym typeface="Arial"/>
            </a:endParaRPr>
          </a:p>
        </p:txBody>
      </p:sp>
      <p:sp>
        <p:nvSpPr>
          <p:cNvPr id="234" name="Google Shape;234;p25"/>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pic>
        <p:nvPicPr>
          <p:cNvPr id="235" name="Google Shape;235;p25"/>
          <p:cNvPicPr preferRelativeResize="0"/>
          <p:nvPr/>
        </p:nvPicPr>
        <p:blipFill>
          <a:blip r:embed="rId3">
            <a:alphaModFix/>
          </a:blip>
          <a:stretch>
            <a:fillRect/>
          </a:stretch>
        </p:blipFill>
        <p:spPr>
          <a:xfrm>
            <a:off x="4425400" y="2795700"/>
            <a:ext cx="3992749" cy="19426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Error Correction </a:t>
            </a:r>
            <a:r>
              <a:rPr lang="en-GB"/>
              <a:t>- </a:t>
            </a:r>
            <a:r>
              <a:rPr lang="en-GB" sz="1800"/>
              <a:t>Probability Scoring</a:t>
            </a:r>
            <a:endParaRPr/>
          </a:p>
        </p:txBody>
      </p:sp>
      <p:sp>
        <p:nvSpPr>
          <p:cNvPr id="241" name="Google Shape;241;p26"/>
          <p:cNvSpPr txBox="1"/>
          <p:nvPr>
            <p:ph idx="1" type="body"/>
          </p:nvPr>
        </p:nvSpPr>
        <p:spPr>
          <a:xfrm>
            <a:off x="1003350" y="1908300"/>
            <a:ext cx="7775400" cy="132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Each candidate correction is scored by the Bayesian combination rule Pr(c)Pr(t|c)</a:t>
            </a:r>
            <a:endParaRPr sz="1800">
              <a:solidFill>
                <a:srgbClr val="24292E"/>
              </a:solidFill>
              <a:highlight>
                <a:srgbClr val="FFFFFF"/>
              </a:highlight>
              <a:latin typeface="Arial"/>
              <a:ea typeface="Arial"/>
              <a:cs typeface="Arial"/>
              <a:sym typeface="Arial"/>
            </a:endParaRPr>
          </a:p>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For P(c), ELE is used: (freq(c)+0.5)/(N+V/2)</a:t>
            </a:r>
            <a:endParaRPr sz="1800">
              <a:solidFill>
                <a:srgbClr val="24292E"/>
              </a:solidFill>
              <a:highlight>
                <a:srgbClr val="FFFFFF"/>
              </a:highlight>
              <a:latin typeface="Arial"/>
              <a:ea typeface="Arial"/>
              <a:cs typeface="Arial"/>
              <a:sym typeface="Arial"/>
            </a:endParaRPr>
          </a:p>
          <a:p>
            <a:pPr indent="-342900" lvl="0" marL="4572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For channel probability P(t|c), four confusion matrices are used:</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Deletion:del[a,b]/chars[a,b]</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insertion:add[a,t]/chars[a]</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substitution:sub[t,a]/chars[a]</a:t>
            </a:r>
            <a:endParaRPr sz="1800">
              <a:solidFill>
                <a:srgbClr val="24292E"/>
              </a:solidFill>
              <a:highlight>
                <a:srgbClr val="FFFFFF"/>
              </a:highlight>
              <a:latin typeface="Arial"/>
              <a:ea typeface="Arial"/>
              <a:cs typeface="Arial"/>
              <a:sym typeface="Arial"/>
            </a:endParaRPr>
          </a:p>
          <a:p>
            <a:pPr indent="-342900" lvl="1" marL="914400" rtl="0" algn="l">
              <a:spcBef>
                <a:spcPts val="0"/>
              </a:spcBef>
              <a:spcAft>
                <a:spcPts val="0"/>
              </a:spcAft>
              <a:buClr>
                <a:srgbClr val="24292E"/>
              </a:buClr>
              <a:buSzPts val="1800"/>
              <a:buFont typeface="Arial"/>
              <a:buChar char="○"/>
            </a:pPr>
            <a:r>
              <a:rPr lang="en-GB" sz="1800">
                <a:solidFill>
                  <a:srgbClr val="24292E"/>
                </a:solidFill>
                <a:highlight>
                  <a:srgbClr val="FFFFFF"/>
                </a:highlight>
                <a:latin typeface="Arial"/>
                <a:ea typeface="Arial"/>
                <a:cs typeface="Arial"/>
                <a:sym typeface="Arial"/>
              </a:rPr>
              <a:t>reversal:rev[a,b]/chars[a,b]</a:t>
            </a:r>
            <a:endParaRPr sz="1800">
              <a:solidFill>
                <a:srgbClr val="24292E"/>
              </a:solidFill>
              <a:highlight>
                <a:srgbClr val="FFFFFF"/>
              </a:highlight>
              <a:latin typeface="Arial"/>
              <a:ea typeface="Arial"/>
              <a:cs typeface="Arial"/>
              <a:sym typeface="Arial"/>
            </a:endParaRPr>
          </a:p>
        </p:txBody>
      </p:sp>
      <p:sp>
        <p:nvSpPr>
          <p:cNvPr id="242" name="Google Shape;242;p26"/>
          <p:cNvSpPr txBox="1"/>
          <p:nvPr/>
        </p:nvSpPr>
        <p:spPr>
          <a:xfrm>
            <a:off x="0" y="-107675"/>
            <a:ext cx="4797600" cy="98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666666"/>
                </a:solidFill>
                <a:latin typeface="Raleway"/>
                <a:ea typeface="Raleway"/>
                <a:cs typeface="Raleway"/>
                <a:sym typeface="Raleway"/>
              </a:rPr>
              <a:t>Process &amp; Implementation</a:t>
            </a:r>
            <a:endParaRPr sz="1800">
              <a:solidFill>
                <a:srgbClr val="666666"/>
              </a:solidFill>
              <a:latin typeface="Raleway"/>
              <a:ea typeface="Raleway"/>
              <a:cs typeface="Raleway"/>
              <a:sym typeface="Raleway"/>
            </a:endParaRPr>
          </a:p>
          <a:p>
            <a:pPr indent="0" lvl="0" marL="0" rtl="0" algn="l">
              <a:spcBef>
                <a:spcPts val="0"/>
              </a:spcBef>
              <a:spcAft>
                <a:spcPts val="0"/>
              </a:spcAft>
              <a:buNone/>
            </a:pPr>
            <a:r>
              <a:t/>
            </a:r>
            <a:endParaRPr sz="1800">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